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56" r:id="rId4"/>
    <p:sldId id="257" r:id="rId5"/>
    <p:sldId id="258" r:id="rId6"/>
    <p:sldId id="259" r:id="rId7"/>
    <p:sldId id="270" r:id="rId8"/>
    <p:sldId id="268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DF2DA-22DF-4327-9C6B-977BCA7E4C62}" type="doc">
      <dgm:prSet loTypeId="urn:microsoft.com/office/officeart/2005/8/layout/vList2" loCatId="list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D6AF0E38-FE39-4510-B582-1CED4FD57FA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Конфликт интересов не обязательно является признаком неэтичного поведения или коррупции</a:t>
          </a:r>
        </a:p>
      </dgm:t>
    </dgm:pt>
    <dgm:pt modelId="{5FC3F0DA-862B-4238-A858-F76283E2D889}" type="parTrans" cxnId="{12077E28-D30D-4364-A97E-9D211B5ABA10}">
      <dgm:prSet/>
      <dgm:spPr/>
      <dgm:t>
        <a:bodyPr/>
        <a:lstStyle/>
        <a:p>
          <a:endParaRPr lang="ru-RU"/>
        </a:p>
      </dgm:t>
    </dgm:pt>
    <dgm:pt modelId="{B392B7EA-6BDC-40C7-9071-31AC236C94BF}" type="sibTrans" cxnId="{12077E28-D30D-4364-A97E-9D211B5ABA10}">
      <dgm:prSet/>
      <dgm:spPr/>
      <dgm:t>
        <a:bodyPr/>
        <a:lstStyle/>
        <a:p>
          <a:endParaRPr lang="ru-RU"/>
        </a:p>
      </dgm:t>
    </dgm:pt>
    <dgm:pt modelId="{87069837-9FCA-498B-BA3E-3C9B5C12C28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тех случаях, когда конфликт интересов есть, не все частные интересы работника несут серьезную угрозу обществу, что требуют полного отказа от частного интереса или увольнения</a:t>
          </a:r>
        </a:p>
      </dgm:t>
    </dgm:pt>
    <dgm:pt modelId="{5DD6DF0B-B8F4-4C36-B24C-C910A025BA9C}" type="parTrans" cxnId="{FEAC312C-6FDC-4F93-9650-EBE21063BDFE}">
      <dgm:prSet/>
      <dgm:spPr/>
      <dgm:t>
        <a:bodyPr/>
        <a:lstStyle/>
        <a:p>
          <a:endParaRPr lang="ru-RU"/>
        </a:p>
      </dgm:t>
    </dgm:pt>
    <dgm:pt modelId="{D1906F6E-7411-4236-94EA-EA7B670B2D52}" type="sibTrans" cxnId="{FEAC312C-6FDC-4F93-9650-EBE21063BDFE}">
      <dgm:prSet/>
      <dgm:spPr/>
      <dgm:t>
        <a:bodyPr/>
        <a:lstStyle/>
        <a:p>
          <a:endParaRPr lang="ru-RU"/>
        </a:p>
      </dgm:t>
    </dgm:pt>
    <dgm:pt modelId="{2347A21C-DB0E-48F4-A632-6EE8885965F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Регулирование конфликта интересов рекомендуется выстраивать от более мягких мер к более жестким</a:t>
          </a:r>
        </a:p>
      </dgm:t>
    </dgm:pt>
    <dgm:pt modelId="{74167D22-EDF2-4338-A49B-1181ECDD02D2}" type="parTrans" cxnId="{9045EE4A-27AE-41EE-B31A-70226A034DE5}">
      <dgm:prSet/>
      <dgm:spPr/>
      <dgm:t>
        <a:bodyPr/>
        <a:lstStyle/>
        <a:p>
          <a:endParaRPr lang="ru-RU"/>
        </a:p>
      </dgm:t>
    </dgm:pt>
    <dgm:pt modelId="{ACC9B256-8A21-4664-B391-D36AE6311E87}" type="sibTrans" cxnId="{9045EE4A-27AE-41EE-B31A-70226A034DE5}">
      <dgm:prSet/>
      <dgm:spPr/>
      <dgm:t>
        <a:bodyPr/>
        <a:lstStyle/>
        <a:p>
          <a:endParaRPr lang="ru-RU"/>
        </a:p>
      </dgm:t>
    </dgm:pt>
    <dgm:pt modelId="{6397C46E-8CDE-4424-AEF5-76242D5A5E8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Важно уделять внимание не только реальным, но и «кажущимся» конфликтам интересов</a:t>
          </a:r>
        </a:p>
      </dgm:t>
    </dgm:pt>
    <dgm:pt modelId="{A11E311E-1ADE-4800-BC73-AF540728F2DB}" type="parTrans" cxnId="{48692EF8-E331-454D-80D6-80E6EFD87891}">
      <dgm:prSet/>
      <dgm:spPr/>
      <dgm:t>
        <a:bodyPr/>
        <a:lstStyle/>
        <a:p>
          <a:endParaRPr lang="ru-RU"/>
        </a:p>
      </dgm:t>
    </dgm:pt>
    <dgm:pt modelId="{8A65002D-22B6-4023-9E07-3C9EC1A92417}" type="sibTrans" cxnId="{48692EF8-E331-454D-80D6-80E6EFD87891}">
      <dgm:prSet/>
      <dgm:spPr/>
      <dgm:t>
        <a:bodyPr/>
        <a:lstStyle/>
        <a:p>
          <a:endParaRPr lang="ru-RU"/>
        </a:p>
      </dgm:t>
    </dgm:pt>
    <dgm:pt modelId="{D0C888E6-FC1C-4C91-94E5-9F29C4FA0A52}" type="pres">
      <dgm:prSet presAssocID="{B5EDF2DA-22DF-4327-9C6B-977BCA7E4C62}" presName="linear" presStyleCnt="0">
        <dgm:presLayoutVars>
          <dgm:animLvl val="lvl"/>
          <dgm:resizeHandles val="exact"/>
        </dgm:presLayoutVars>
      </dgm:prSet>
      <dgm:spPr/>
    </dgm:pt>
    <dgm:pt modelId="{0EBBD60D-EE72-4B44-A2F6-70BE1B9A902B}" type="pres">
      <dgm:prSet presAssocID="{D6AF0E38-FE39-4510-B582-1CED4FD57FA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30B0652-5331-4191-80AB-18A14E00D4AD}" type="pres">
      <dgm:prSet presAssocID="{B392B7EA-6BDC-40C7-9071-31AC236C94BF}" presName="spacer" presStyleCnt="0"/>
      <dgm:spPr/>
    </dgm:pt>
    <dgm:pt modelId="{DBC1E282-4C3D-456B-888B-9EB27F387097}" type="pres">
      <dgm:prSet presAssocID="{87069837-9FCA-498B-BA3E-3C9B5C12C28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B9F860-5675-4C04-80FE-1913215A96DC}" type="pres">
      <dgm:prSet presAssocID="{D1906F6E-7411-4236-94EA-EA7B670B2D52}" presName="spacer" presStyleCnt="0"/>
      <dgm:spPr/>
    </dgm:pt>
    <dgm:pt modelId="{27772C50-0C61-4B22-8B87-5029E10957AA}" type="pres">
      <dgm:prSet presAssocID="{2347A21C-DB0E-48F4-A632-6EE8885965F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05BA2B9-39E5-420F-B5BF-99DEBCD1D83D}" type="pres">
      <dgm:prSet presAssocID="{ACC9B256-8A21-4664-B391-D36AE6311E87}" presName="spacer" presStyleCnt="0"/>
      <dgm:spPr/>
    </dgm:pt>
    <dgm:pt modelId="{ED9F837A-F873-4DB6-962E-CC8CCE906AFE}" type="pres">
      <dgm:prSet presAssocID="{6397C46E-8CDE-4424-AEF5-76242D5A5E8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2077E28-D30D-4364-A97E-9D211B5ABA10}" srcId="{B5EDF2DA-22DF-4327-9C6B-977BCA7E4C62}" destId="{D6AF0E38-FE39-4510-B582-1CED4FD57FAC}" srcOrd="0" destOrd="0" parTransId="{5FC3F0DA-862B-4238-A858-F76283E2D889}" sibTransId="{B392B7EA-6BDC-40C7-9071-31AC236C94BF}"/>
    <dgm:cxn modelId="{FEAC312C-6FDC-4F93-9650-EBE21063BDFE}" srcId="{B5EDF2DA-22DF-4327-9C6B-977BCA7E4C62}" destId="{87069837-9FCA-498B-BA3E-3C9B5C12C28A}" srcOrd="1" destOrd="0" parTransId="{5DD6DF0B-B8F4-4C36-B24C-C910A025BA9C}" sibTransId="{D1906F6E-7411-4236-94EA-EA7B670B2D52}"/>
    <dgm:cxn modelId="{6F10A53C-4F1A-460C-BC79-120DFEA17B49}" type="presOf" srcId="{B5EDF2DA-22DF-4327-9C6B-977BCA7E4C62}" destId="{D0C888E6-FC1C-4C91-94E5-9F29C4FA0A52}" srcOrd="0" destOrd="0" presId="urn:microsoft.com/office/officeart/2005/8/layout/vList2"/>
    <dgm:cxn modelId="{9045EE4A-27AE-41EE-B31A-70226A034DE5}" srcId="{B5EDF2DA-22DF-4327-9C6B-977BCA7E4C62}" destId="{2347A21C-DB0E-48F4-A632-6EE8885965FC}" srcOrd="2" destOrd="0" parTransId="{74167D22-EDF2-4338-A49B-1181ECDD02D2}" sibTransId="{ACC9B256-8A21-4664-B391-D36AE6311E87}"/>
    <dgm:cxn modelId="{42EFBB6E-9A6D-4D65-B856-0EE182EF7D5E}" type="presOf" srcId="{D6AF0E38-FE39-4510-B582-1CED4FD57FAC}" destId="{0EBBD60D-EE72-4B44-A2F6-70BE1B9A902B}" srcOrd="0" destOrd="0" presId="urn:microsoft.com/office/officeart/2005/8/layout/vList2"/>
    <dgm:cxn modelId="{4EE2DA8D-FF5C-4E17-91B7-34D03165562A}" type="presOf" srcId="{6397C46E-8CDE-4424-AEF5-76242D5A5E83}" destId="{ED9F837A-F873-4DB6-962E-CC8CCE906AFE}" srcOrd="0" destOrd="0" presId="urn:microsoft.com/office/officeart/2005/8/layout/vList2"/>
    <dgm:cxn modelId="{9A675BF6-FC82-4467-BADB-286AD2DB2951}" type="presOf" srcId="{2347A21C-DB0E-48F4-A632-6EE8885965FC}" destId="{27772C50-0C61-4B22-8B87-5029E10957AA}" srcOrd="0" destOrd="0" presId="urn:microsoft.com/office/officeart/2005/8/layout/vList2"/>
    <dgm:cxn modelId="{B2801DF7-55AF-4592-8635-498E24AB4B83}" type="presOf" srcId="{87069837-9FCA-498B-BA3E-3C9B5C12C28A}" destId="{DBC1E282-4C3D-456B-888B-9EB27F387097}" srcOrd="0" destOrd="0" presId="urn:microsoft.com/office/officeart/2005/8/layout/vList2"/>
    <dgm:cxn modelId="{48692EF8-E331-454D-80D6-80E6EFD87891}" srcId="{B5EDF2DA-22DF-4327-9C6B-977BCA7E4C62}" destId="{6397C46E-8CDE-4424-AEF5-76242D5A5E83}" srcOrd="3" destOrd="0" parTransId="{A11E311E-1ADE-4800-BC73-AF540728F2DB}" sibTransId="{8A65002D-22B6-4023-9E07-3C9EC1A92417}"/>
    <dgm:cxn modelId="{8DDD2952-2A9C-4EAF-923B-41914A7BE8E7}" type="presParOf" srcId="{D0C888E6-FC1C-4C91-94E5-9F29C4FA0A52}" destId="{0EBBD60D-EE72-4B44-A2F6-70BE1B9A902B}" srcOrd="0" destOrd="0" presId="urn:microsoft.com/office/officeart/2005/8/layout/vList2"/>
    <dgm:cxn modelId="{B70A7D11-E37D-4BF8-B395-653E79091ED1}" type="presParOf" srcId="{D0C888E6-FC1C-4C91-94E5-9F29C4FA0A52}" destId="{E30B0652-5331-4191-80AB-18A14E00D4AD}" srcOrd="1" destOrd="0" presId="urn:microsoft.com/office/officeart/2005/8/layout/vList2"/>
    <dgm:cxn modelId="{BD68823C-4444-4786-AF41-DFDF3E235682}" type="presParOf" srcId="{D0C888E6-FC1C-4C91-94E5-9F29C4FA0A52}" destId="{DBC1E282-4C3D-456B-888B-9EB27F387097}" srcOrd="2" destOrd="0" presId="urn:microsoft.com/office/officeart/2005/8/layout/vList2"/>
    <dgm:cxn modelId="{80E65C35-4F1C-4D9D-B5B8-DE70EF04569F}" type="presParOf" srcId="{D0C888E6-FC1C-4C91-94E5-9F29C4FA0A52}" destId="{E1B9F860-5675-4C04-80FE-1913215A96DC}" srcOrd="3" destOrd="0" presId="urn:microsoft.com/office/officeart/2005/8/layout/vList2"/>
    <dgm:cxn modelId="{B530F6DC-ECAB-4E10-BE5E-F8D070BFA7FB}" type="presParOf" srcId="{D0C888E6-FC1C-4C91-94E5-9F29C4FA0A52}" destId="{27772C50-0C61-4B22-8B87-5029E10957AA}" srcOrd="4" destOrd="0" presId="urn:microsoft.com/office/officeart/2005/8/layout/vList2"/>
    <dgm:cxn modelId="{9461BDBB-9E16-4CA3-9F36-D1DCFCB4F551}" type="presParOf" srcId="{D0C888E6-FC1C-4C91-94E5-9F29C4FA0A52}" destId="{705BA2B9-39E5-420F-B5BF-99DEBCD1D83D}" srcOrd="5" destOrd="0" presId="urn:microsoft.com/office/officeart/2005/8/layout/vList2"/>
    <dgm:cxn modelId="{E91728EC-BD79-459D-BBE4-1B1E2DEE4BF3}" type="presParOf" srcId="{D0C888E6-FC1C-4C91-94E5-9F29C4FA0A52}" destId="{ED9F837A-F873-4DB6-962E-CC8CCE906AF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BD60D-EE72-4B44-A2F6-70BE1B9A902B}">
      <dsp:nvSpPr>
        <dsp:cNvPr id="0" name=""/>
        <dsp:cNvSpPr/>
      </dsp:nvSpPr>
      <dsp:spPr>
        <a:xfrm>
          <a:off x="0" y="3167"/>
          <a:ext cx="8352928" cy="11606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Конфликт интересов не обязательно является признаком неэтичного поведения или коррупции</a:t>
          </a:r>
        </a:p>
      </dsp:txBody>
      <dsp:txXfrm>
        <a:off x="56658" y="59825"/>
        <a:ext cx="8239612" cy="1047324"/>
      </dsp:txXfrm>
    </dsp:sp>
    <dsp:sp modelId="{DBC1E282-4C3D-456B-888B-9EB27F387097}">
      <dsp:nvSpPr>
        <dsp:cNvPr id="0" name=""/>
        <dsp:cNvSpPr/>
      </dsp:nvSpPr>
      <dsp:spPr>
        <a:xfrm>
          <a:off x="0" y="1342367"/>
          <a:ext cx="8352928" cy="11606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тех случаях, когда конфликт интересов есть, не все частные интересы работника несут серьезную угрозу обществу, что требуют полного отказа от частного интереса или увольнения</a:t>
          </a:r>
        </a:p>
      </dsp:txBody>
      <dsp:txXfrm>
        <a:off x="56658" y="1399025"/>
        <a:ext cx="8239612" cy="1047324"/>
      </dsp:txXfrm>
    </dsp:sp>
    <dsp:sp modelId="{27772C50-0C61-4B22-8B87-5029E10957AA}">
      <dsp:nvSpPr>
        <dsp:cNvPr id="0" name=""/>
        <dsp:cNvSpPr/>
      </dsp:nvSpPr>
      <dsp:spPr>
        <a:xfrm>
          <a:off x="0" y="2681567"/>
          <a:ext cx="8352928" cy="11606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Регулирование конфликта интересов рекомендуется выстраивать от более мягких мер к более жестким</a:t>
          </a:r>
        </a:p>
      </dsp:txBody>
      <dsp:txXfrm>
        <a:off x="56658" y="2738225"/>
        <a:ext cx="8239612" cy="1047324"/>
      </dsp:txXfrm>
    </dsp:sp>
    <dsp:sp modelId="{ED9F837A-F873-4DB6-962E-CC8CCE906AFE}">
      <dsp:nvSpPr>
        <dsp:cNvPr id="0" name=""/>
        <dsp:cNvSpPr/>
      </dsp:nvSpPr>
      <dsp:spPr>
        <a:xfrm>
          <a:off x="0" y="4020768"/>
          <a:ext cx="8352928" cy="11606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Важно уделять внимание не только реальным, но и «кажущимся» конфликтам интересов</a:t>
          </a:r>
        </a:p>
      </dsp:txBody>
      <dsp:txXfrm>
        <a:off x="56658" y="4077426"/>
        <a:ext cx="8239612" cy="104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713D7-A578-4C7B-8491-A7C9602B8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E5468C-63D9-4B33-9587-3E9DAB8AA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A0E49B-96A5-4E90-BC16-C59C3AC2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B269-19DE-4F34-A1BE-A71B588F951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7DEE01-A182-472A-8A9F-51C87D04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BE777D-BAE8-47C9-92C3-356FBA5E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658-80CF-4488-8190-59BBE314E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6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1E0AF-185C-4783-9177-E54BA6B6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8E7EDE-F9AE-452A-990C-464069B8D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19FEC-5EE6-4484-8F16-087B3689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B269-19DE-4F34-A1BE-A71B588F951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84856-DC9D-4C8C-BAF8-B22E6AC5D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6425F8-5AAC-4136-B70A-55CE8B41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658-80CF-4488-8190-59BBE314E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4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F3D533-0158-445F-BAB6-020A7F1C7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BFCDFF-827D-4A1C-A7C2-6B6DF25E3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439C9-E349-4D93-AFED-A67216BAC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B269-19DE-4F34-A1BE-A71B588F951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F9A39D-3C52-4099-AE26-BB4DEFD3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BF8AB-7BF7-46B6-9455-47DCE2D1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658-80CF-4488-8190-59BBE314E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8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38A09-1E4A-46C8-886F-BF715CBD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1BF01A-4560-40F2-8880-853AAA90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4E64B4-517B-415E-958F-8FEBCC4D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B269-19DE-4F34-A1BE-A71B588F951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C9B46-99FB-4B27-9836-5D563294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4D4C17-6773-4155-A2D9-3433283C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658-80CF-4488-8190-59BBE314E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9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85C28-4B1D-4074-83E4-5D47B6CD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57AAF-090C-4CD6-90EA-56A19E1E8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1CB50E-A781-4116-B63F-CD45D5C0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B269-19DE-4F34-A1BE-A71B588F951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B7F8C2-341C-4B1A-A0E5-5CFDADD3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4F17B-4ED2-49F1-9856-ADDD519B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658-80CF-4488-8190-59BBE314E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AFC1E-B955-4A42-98F3-B099EB21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6982B0-D7F7-488C-8B3C-B86BB4656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69C8D0-C5D3-4D2F-8E6E-C350A8D15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8A7500-BC8F-43EC-AE13-34EBED24A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B269-19DE-4F34-A1BE-A71B588F951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183F5A-A9AC-4E42-9D1E-C1BBF2CC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B38191-3E36-4B66-B336-D6515FA1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658-80CF-4488-8190-59BBE314E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74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25A1-5033-4064-86DB-021ED642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B6B078-CB33-46AD-BD0E-1700406C2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4BFB22-0937-4353-A3E7-A5B501A71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7E9462-AA1B-4ED7-869E-754E3A5A1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C55243-2CF7-4688-B1E0-EAA1A7B48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A67E5A-5D34-4728-BDAB-4E8DA89D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B269-19DE-4F34-A1BE-A71B588F951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55EC80-651C-4675-B11F-7B778054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734F0E-574C-4DD4-89E5-9398C10F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658-80CF-4488-8190-59BBE314E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17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B6BAE-5260-420D-8C42-011F9D21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1B7CCD-B110-4A47-8F38-C0F70DC2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B269-19DE-4F34-A1BE-A71B588F951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A132B7-8A6E-42B7-8355-49A4F52E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3EC5D0-4EAF-4181-83D0-D210BF52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658-80CF-4488-8190-59BBE314E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0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1CDE77-B9FC-43D9-922C-E72F41CF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B269-19DE-4F34-A1BE-A71B588F951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2B8C02-6C71-466A-8A54-3D65A599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5DC367-5879-4E0B-8BC0-B923903F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658-80CF-4488-8190-59BBE314E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2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ECBFD-5B51-4C69-8B3E-99FBE76F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05D0BB-4454-4D5B-9C07-73F1E5819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C0ACD5-A3B4-444C-8470-E4B8F6988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E653FC-716E-4BB1-9E22-11224143C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B269-19DE-4F34-A1BE-A71B588F951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37344A-437D-4265-8159-6E71E8FD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1A01C8-B22D-49F0-B685-4ADEEA2C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658-80CF-4488-8190-59BBE314E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2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985B6-1569-4957-BC44-6DE4A8B0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49FEC-130C-44B9-A9F2-E247CAE0B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C9EEA4-6BDA-4B00-8A8D-A59E6DB60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FA44CE-3300-4D35-8E87-D47F9868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B269-19DE-4F34-A1BE-A71B588F951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59F236-E57E-489F-A383-90E05CEA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E9E4F8-6082-4661-ADF9-C6C7843E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658-80CF-4488-8190-59BBE314E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9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B33DA-3F41-4DA9-8B8D-A3AE3385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060292-350F-4697-9A9F-6794A6CE0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408F1-BD6B-4223-9B1C-46CAA3DE3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EB269-19DE-4F34-A1BE-A71B588F951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B2042-23E9-47F8-AC33-23CA56CE5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313EE8-12B8-4DAF-A3E5-CD77AB40A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C658-80CF-4488-8190-59BBE314E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3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B23261F-2851-4C75-8B91-A7D57C68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МУП города Хабаровска «Водоканал»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78BC4876-8E40-4BDB-8F7B-55FB9CA3E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Антикоррупционная деятельность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интересов»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Декларационная кампания 2023 г.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259708-9667-4662-97DD-0C21CC8E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16"/>
          <a:stretch/>
        </p:blipFill>
        <p:spPr>
          <a:xfrm>
            <a:off x="9407200" y="498438"/>
            <a:ext cx="1289376" cy="10589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8D8837-9519-436C-9CA4-3CC392879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61" y="498438"/>
            <a:ext cx="1174127" cy="10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9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xn----8sbancyabljpnebm2aiit6frfsd.xn--p1ai/wp-content/uploads/2017/12/korruptsiya.jpg">
            <a:extLst>
              <a:ext uri="{FF2B5EF4-FFF2-40B4-BE49-F238E27FC236}">
                <a16:creationId xmlns:a16="http://schemas.microsoft.com/office/drawing/2014/main" id="{654C58FA-1BEE-4CDD-903F-4130BC38E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619125"/>
            <a:ext cx="3876675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FD63A9-6898-458B-895F-274350D70B5D}"/>
              </a:ext>
            </a:extLst>
          </p:cNvPr>
          <p:cNvSpPr/>
          <p:nvPr/>
        </p:nvSpPr>
        <p:spPr>
          <a:xfrm>
            <a:off x="1304925" y="619125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,Bold"/>
              </a:rPr>
              <a:t>Статья 13.3. Обязанность организаций</a:t>
            </a:r>
          </a:p>
          <a:p>
            <a:r>
              <a:rPr lang="ru-RU" b="1" dirty="0">
                <a:latin typeface="Times New Roman,Bold"/>
              </a:rPr>
              <a:t>принимать меры по предупреждению коррупции</a:t>
            </a:r>
          </a:p>
          <a:p>
            <a:r>
              <a:rPr lang="ru-RU" dirty="0">
                <a:latin typeface="Times New Roman" panose="02020603050405020304" pitchFamily="18" charset="0"/>
              </a:rPr>
              <a:t>1. Организации обязаны разрабатывать и</a:t>
            </a:r>
          </a:p>
          <a:p>
            <a:r>
              <a:rPr lang="ru-RU" dirty="0">
                <a:latin typeface="Times New Roman" panose="02020603050405020304" pitchFamily="18" charset="0"/>
              </a:rPr>
              <a:t>принимать меры по предупреждению коррупции.</a:t>
            </a:r>
          </a:p>
          <a:p>
            <a:r>
              <a:rPr lang="ru-RU" dirty="0">
                <a:latin typeface="Times New Roman" panose="02020603050405020304" pitchFamily="18" charset="0"/>
              </a:rPr>
              <a:t>2. Меры по предупреждению коррупции,</a:t>
            </a:r>
          </a:p>
          <a:p>
            <a:r>
              <a:rPr lang="ru-RU" dirty="0">
                <a:latin typeface="Times New Roman" panose="02020603050405020304" pitchFamily="18" charset="0"/>
              </a:rPr>
              <a:t>принимаемые в организации, могут включать:</a:t>
            </a:r>
          </a:p>
          <a:p>
            <a:r>
              <a:rPr lang="ru-RU" dirty="0">
                <a:latin typeface="Times New Roman" panose="02020603050405020304" pitchFamily="18" charset="0"/>
              </a:rPr>
              <a:t>1) определение подразделений или должностных</a:t>
            </a:r>
          </a:p>
          <a:p>
            <a:r>
              <a:rPr lang="ru-RU" dirty="0">
                <a:latin typeface="Times New Roman" panose="02020603050405020304" pitchFamily="18" charset="0"/>
              </a:rPr>
              <a:t>лиц, ответственных за профилактику коррупционных</a:t>
            </a:r>
          </a:p>
          <a:p>
            <a:r>
              <a:rPr lang="ru-RU" dirty="0">
                <a:latin typeface="Times New Roman" panose="02020603050405020304" pitchFamily="18" charset="0"/>
              </a:rPr>
              <a:t>и иных правонарушений;</a:t>
            </a:r>
          </a:p>
          <a:p>
            <a:r>
              <a:rPr lang="ru-RU" dirty="0">
                <a:latin typeface="Times New Roman" panose="02020603050405020304" pitchFamily="18" charset="0"/>
              </a:rPr>
              <a:t>2) сотрудничество организации с</a:t>
            </a:r>
          </a:p>
          <a:p>
            <a:r>
              <a:rPr lang="ru-RU" dirty="0">
                <a:latin typeface="Times New Roman" panose="02020603050405020304" pitchFamily="18" charset="0"/>
              </a:rPr>
              <a:t>правоохранительными органами;</a:t>
            </a:r>
          </a:p>
          <a:p>
            <a:r>
              <a:rPr lang="ru-RU" dirty="0">
                <a:latin typeface="Times New Roman" panose="02020603050405020304" pitchFamily="18" charset="0"/>
              </a:rPr>
              <a:t>3) разработку и внедрение в практику стандартов</a:t>
            </a:r>
          </a:p>
          <a:p>
            <a:r>
              <a:rPr lang="ru-RU" dirty="0">
                <a:latin typeface="Times New Roman" panose="02020603050405020304" pitchFamily="18" charset="0"/>
              </a:rPr>
              <a:t>и процедур, направленных на обеспечение</a:t>
            </a:r>
          </a:p>
          <a:p>
            <a:r>
              <a:rPr lang="ru-RU" dirty="0">
                <a:latin typeface="Times New Roman" panose="02020603050405020304" pitchFamily="18" charset="0"/>
              </a:rPr>
              <a:t>добросовестной работы организации;</a:t>
            </a:r>
          </a:p>
          <a:p>
            <a:r>
              <a:rPr lang="ru-RU" dirty="0">
                <a:latin typeface="Times New Roman" panose="02020603050405020304" pitchFamily="18" charset="0"/>
              </a:rPr>
              <a:t>4) принятие кодекса этики и служебного</a:t>
            </a:r>
          </a:p>
          <a:p>
            <a:r>
              <a:rPr lang="ru-RU" dirty="0">
                <a:latin typeface="Times New Roman" panose="02020603050405020304" pitchFamily="18" charset="0"/>
              </a:rPr>
              <a:t>поведения работников организации;</a:t>
            </a:r>
          </a:p>
          <a:p>
            <a:r>
              <a:rPr lang="ru-RU" dirty="0">
                <a:latin typeface="Times New Roman" panose="02020603050405020304" pitchFamily="18" charset="0"/>
              </a:rPr>
              <a:t>5) предотвращение и урегулирование конфликта</a:t>
            </a:r>
          </a:p>
          <a:p>
            <a:r>
              <a:rPr lang="ru-RU" dirty="0">
                <a:latin typeface="Times New Roman" panose="02020603050405020304" pitchFamily="18" charset="0"/>
              </a:rPr>
              <a:t>интересов;</a:t>
            </a:r>
          </a:p>
          <a:p>
            <a:r>
              <a:rPr lang="ru-RU" dirty="0">
                <a:latin typeface="Times New Roman" panose="02020603050405020304" pitchFamily="18" charset="0"/>
              </a:rPr>
              <a:t>6) недопущение составления неофициальной</a:t>
            </a:r>
          </a:p>
          <a:p>
            <a:r>
              <a:rPr lang="ru-RU" dirty="0">
                <a:latin typeface="Times New Roman" panose="02020603050405020304" pitchFamily="18" charset="0"/>
              </a:rPr>
              <a:t>отчетности и использования поддельных документов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33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2A3F3-9746-44DA-B2B4-9F72DA57F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3991"/>
            <a:ext cx="9144000" cy="2387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интересов-основа коррупции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21C2AB-22CC-4655-AD5C-6497221DC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8925" y="3602038"/>
            <a:ext cx="8055097" cy="165576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многих коррупционных правонарушений находится конфликт интересов лиц, обладающих широким кругом полномочий, которые могут быть использованы ими в личных интересах.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правового регулирования конфликта интересов в любой сфере правоотношений является установление обязанности принимать меры по недопущению возможности его возникновения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0A36CA-17EB-4D07-A5F9-02F7FD62510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33347" y="3530985"/>
            <a:ext cx="1470212" cy="15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4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09D7F-3996-4641-9CFD-B609E8A1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222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Основные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42B403-130D-4466-AF5E-43CD2C531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ситуация, при которой личная заинтересованность (прямая или косвенная) работника (представителя Предприятия) влияет или может повлиять на надлежащее исполнение им должностных (трудовых) обязанностей и при которой возникает или может возникнуть противоречие между личной заинтересованностью работника (представителя Предприятия) и правами и законными интересами Предприятия, способное привести к причинению вреда правам и законным интересам, имуществу и (или) деловой репутации Предприятия, работником (представителем Предприятия) которого он является;</a:t>
            </a: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заинтересованность работника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(представителя Предприятия)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работника (представителя Предприятия), связанная с возможностью получения доходов в виде денег, иного имущества, в том числе имущественных прав, услуг имущественного характера, результатов выполненных работ или каких-либо выгод (преимуществ) работником Предприятия и (или) состоящими с ним в близком родстве или свойстве, гражданами или организациями, с которыми работник, и (или) лица, состоящие с ним в близком родстве или свойстве, связаны имущественными, корпоративными или иными близкими отношениями.</a:t>
            </a: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Близкие родственники 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лица, состоящие в близком родстве или свойстве с должностным лицом/работником: родители (в т.ч. усыновители), дети (в т.ч. усыновленные), полнородные и неполнородные братья (в т.ч. двоюродные), сестры (в т.ч. двоюродные), бабушки, дедушки, внуки, супруги, а также родители (в т.ч. усыновители), дети (в т.ч. усыновленные), братья (в т.ч. двоюродные), сестры (в т.ч. двоюродные), бабушки, дедушки и внуки супругов, супруги детей, дети (в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усыновленные) и супруги полнородных и неполнородных братьев и сестер.</a:t>
            </a: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CFD357-401C-4196-9F04-EAB9A57216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038225" y="603343"/>
            <a:ext cx="824753" cy="8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1F136-B7A3-49DC-ACAD-E3367404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конфликта интересов</a:t>
            </a:r>
          </a:p>
        </p:txBody>
      </p:sp>
      <p:pic>
        <p:nvPicPr>
          <p:cNvPr id="9" name="Picutre 11">
            <a:extLst>
              <a:ext uri="{FF2B5EF4-FFF2-40B4-BE49-F238E27FC236}">
                <a16:creationId xmlns:a16="http://schemas.microsoft.com/office/drawing/2014/main" id="{105C85AE-BC32-448D-9152-41BA97D87E03}"/>
              </a:ext>
            </a:extLst>
          </p:cNvPr>
          <p:cNvPicPr/>
          <p:nvPr/>
        </p:nvPicPr>
        <p:blipFill>
          <a:blip r:embed="rId2">
            <a:grayscl/>
          </a:blip>
          <a:stretch/>
        </p:blipFill>
        <p:spPr>
          <a:xfrm>
            <a:off x="1733550" y="1537564"/>
            <a:ext cx="8724900" cy="205327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A7C4AC6-418D-4E1F-9D43-7D9C83501CB9}"/>
              </a:ext>
            </a:extLst>
          </p:cNvPr>
          <p:cNvSpPr/>
          <p:nvPr/>
        </p:nvSpPr>
        <p:spPr>
          <a:xfrm>
            <a:off x="3048000" y="359083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работник, обладающий полномочиями по принятию кадровых, финансовых,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материально-технических и иных управленческих решений (функции управления)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4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8B71CA-7C7A-4A97-990F-310A389A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2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вида Конфликта интересов:</a:t>
            </a:r>
          </a:p>
          <a:p>
            <a:pPr lvl="0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Реальный Конфликт интересов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ситуация, при которой частные интересы работника прямо или косвенно противоречат интересам Предприятия;</a:t>
            </a:r>
          </a:p>
          <a:p>
            <a:pPr lvl="0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Потенциальный Конфликт интересов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ситуация, при которой частные интересы работника могут, при определенных обстоятельствах, противоречить интересам Предприятия.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11E5D257-2230-4E2B-A89B-47BC303E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87" y="3178422"/>
            <a:ext cx="5481803" cy="312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8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DE4CAE-5F3F-44E2-87C3-C38EB2C78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4" t="15973" r="42968" b="5971"/>
          <a:stretch/>
        </p:blipFill>
        <p:spPr>
          <a:xfrm>
            <a:off x="1114426" y="770726"/>
            <a:ext cx="4467224" cy="57253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3433F5-BA46-4B56-AAEA-7FF70B80D5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90" t="12778" r="41797" b="3738"/>
          <a:stretch/>
        </p:blipFill>
        <p:spPr>
          <a:xfrm>
            <a:off x="6238875" y="846926"/>
            <a:ext cx="4305300" cy="5725324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97153B1-BCC5-47E6-A64F-4FD55F22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5" y="-177800"/>
            <a:ext cx="68199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конфликта интересов:</a:t>
            </a:r>
          </a:p>
        </p:txBody>
      </p:sp>
    </p:spTree>
    <p:extLst>
      <p:ext uri="{BB962C8B-B14F-4D97-AF65-F5344CB8AC3E}">
        <p14:creationId xmlns:p14="http://schemas.microsoft.com/office/powerpoint/2010/main" val="181069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предотвращения и урегулирования конфликта интересов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4763" y="1570059"/>
            <a:ext cx="379117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</a:t>
            </a: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4382942" y="5200636"/>
            <a:ext cx="75103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032104" y="1585448"/>
            <a:ext cx="272149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54309" y="2766079"/>
            <a:ext cx="251903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в письменной форме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825" y="1985558"/>
            <a:ext cx="4937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5939" y="2024882"/>
            <a:ext cx="493713" cy="208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39964" y="2868092"/>
            <a:ext cx="320820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14916" y="4416007"/>
            <a:ext cx="312668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принять меры по предотвращению или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урегулированию конфликта интересов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63068" y="3895048"/>
            <a:ext cx="1461879" cy="493714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9D1B-84B0-4FCD-8302-462295921CB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529CD5-72AA-4AB1-9179-33996B241848}"/>
              </a:ext>
            </a:extLst>
          </p:cNvPr>
          <p:cNvSpPr/>
          <p:nvPr/>
        </p:nvSpPr>
        <p:spPr>
          <a:xfrm>
            <a:off x="950177" y="4549358"/>
            <a:ext cx="338137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предотвращению и урегулированию конфликта интересов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38F2A10-37AA-4555-BD4F-942DB9959E0F}"/>
              </a:ext>
            </a:extLst>
          </p:cNvPr>
          <p:cNvCxnSpPr/>
          <p:nvPr/>
        </p:nvCxnSpPr>
        <p:spPr>
          <a:xfrm>
            <a:off x="5881659" y="1922514"/>
            <a:ext cx="114299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232BA23-F7AA-4DA8-9A4A-998D770727BA}"/>
              </a:ext>
            </a:extLst>
          </p:cNvPr>
          <p:cNvSpPr/>
          <p:nvPr/>
        </p:nvSpPr>
        <p:spPr>
          <a:xfrm>
            <a:off x="5185365" y="4954492"/>
            <a:ext cx="227573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EBB6D63-800E-4D60-B039-761C7F38E4F1}"/>
              </a:ext>
            </a:extLst>
          </p:cNvPr>
          <p:cNvCxnSpPr>
            <a:cxnSpLocks/>
          </p:cNvCxnSpPr>
          <p:nvPr/>
        </p:nvCxnSpPr>
        <p:spPr>
          <a:xfrm>
            <a:off x="7545242" y="5154547"/>
            <a:ext cx="75103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9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5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25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7" grpId="0" animBg="1"/>
      <p:bldP spid="8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48680"/>
            <a:ext cx="9144000" cy="951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регулирования конфликта интересов</a:t>
            </a:r>
            <a:b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59115313"/>
              </p:ext>
            </p:extLst>
          </p:nvPr>
        </p:nvGraphicFramePr>
        <p:xfrm>
          <a:off x="1991544" y="1340768"/>
          <a:ext cx="83529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9D1B-84B0-4FCD-8302-462295921CB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5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BBD60D-EE72-4B44-A2F6-70BE1B9A9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0EBBD60D-EE72-4B44-A2F6-70BE1B9A9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C1E282-4C3D-456B-888B-9EB27F387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">
                                            <p:graphicEl>
                                              <a:dgm id="{DBC1E282-4C3D-456B-888B-9EB27F387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772C50-0C61-4B22-8B87-5029E1095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dgm id="{27772C50-0C61-4B22-8B87-5029E1095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9F837A-F873-4DB6-962E-CC8CCE906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4">
                                            <p:graphicEl>
                                              <a:dgm id="{ED9F837A-F873-4DB6-962E-CC8CCE906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654</Words>
  <Application>Microsoft Office PowerPoint</Application>
  <PresentationFormat>Широкоэкранный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Times New Roman,Bold</vt:lpstr>
      <vt:lpstr>Тема Office</vt:lpstr>
      <vt:lpstr> МУП города Хабаровска «Водоканал»</vt:lpstr>
      <vt:lpstr>Презентация PowerPoint</vt:lpstr>
      <vt:lpstr>Конфликт интересов-основа коррупции</vt:lpstr>
      <vt:lpstr>         Основные понятия</vt:lpstr>
      <vt:lpstr>Сущность конфликта интересов</vt:lpstr>
      <vt:lpstr>Презентация PowerPoint</vt:lpstr>
      <vt:lpstr>Выявление конфликта интересов:</vt:lpstr>
      <vt:lpstr>Порядок предотвращения и урегулирования конфликта интересов</vt:lpstr>
      <vt:lpstr>Общие принципы регулирования конфликта интересов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 интересов-основа коррупции</dc:title>
  <dc:creator>Ерохина Елена Сергеевна</dc:creator>
  <cp:lastModifiedBy>Ерохина Елена Сергеевна</cp:lastModifiedBy>
  <cp:revision>10</cp:revision>
  <dcterms:created xsi:type="dcterms:W3CDTF">2023-02-07T05:33:53Z</dcterms:created>
  <dcterms:modified xsi:type="dcterms:W3CDTF">2023-02-07T23:36:03Z</dcterms:modified>
</cp:coreProperties>
</file>